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Funnel Display" panose="020B0604020202020204" charset="0"/>
      <p:regular r:id="rId18"/>
    </p:embeddedFont>
    <p:embeddedFont>
      <p:font typeface="Funnel Sans" panose="020B0604020202020204" charset="0"/>
      <p:regular r:id="rId19"/>
    </p:embeddedFont>
    <p:embeddedFont>
      <p:font typeface="Goudy Type" panose="00000500000000000000" pitchFamily="2" charset="0"/>
      <p:regular r:id="rId20"/>
      <p:bold r:id="rId2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541"/>
    <a:srgbClr val="FA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Estilo com Tema 1 - Destaqu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372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898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Arquivo enviado(Untitled2.ipynb - Colab)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85739-FD6B-5D55-7E01-F36525546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39444-3155-3B01-4D12-3C1650FFA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A271E8-CD8E-F9D8-09F9-204AB90E8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D2714-3C10-1870-1E95-57C26CA55D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61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pt-BR" sz="4400" dirty="0"/>
              <a:t>Documentação de Projeto: Análise Estratégica de Apps (Google Play Store)</a:t>
            </a:r>
            <a:endParaRPr lang="en-US" sz="4400" dirty="0">
              <a:latin typeface="Funnel Sans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Apresentação</a:t>
            </a:r>
            <a:r>
              <a:rPr lang="en-US" sz="18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850" dirty="0" err="1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baseada</a:t>
            </a:r>
            <a:r>
              <a:rPr lang="en-US" sz="18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em dados do Google Play Store. (</a:t>
            </a:r>
            <a:r>
              <a:rPr lang="en-US" sz="1850" b="1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Base histórica pública da Google Play até agosto/2018 — valores simulados para análise.</a:t>
            </a:r>
            <a:r>
              <a:rPr lang="en-US" sz="18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)</a:t>
            </a:r>
            <a:endParaRPr lang="en-US" sz="185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5EBC604-DEB9-6453-801E-F5E6D8D8D693}"/>
              </a:ext>
            </a:extLst>
          </p:cNvPr>
          <p:cNvSpPr/>
          <p:nvPr/>
        </p:nvSpPr>
        <p:spPr>
          <a:xfrm>
            <a:off x="12417287" y="7407965"/>
            <a:ext cx="2213113" cy="821635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E5AE12E-5568-F79F-732C-0235D8817A14}"/>
              </a:ext>
            </a:extLst>
          </p:cNvPr>
          <p:cNvSpPr txBox="1"/>
          <p:nvPr/>
        </p:nvSpPr>
        <p:spPr>
          <a:xfrm>
            <a:off x="11153176" y="7818782"/>
            <a:ext cx="3477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Cadidato : Victor Flausino da Silva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72108"/>
            <a:ext cx="9905167" cy="684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Funnel Sans" panose="020B0604020202020204" charset="0"/>
                <a:ea typeface="Funnel Display" pitchFamily="34" charset="-122"/>
                <a:cs typeface="Funnel Display" pitchFamily="34" charset="-120"/>
              </a:rPr>
              <a:t>💡</a:t>
            </a:r>
            <a:r>
              <a:rPr lang="en-US" sz="4200" dirty="0">
                <a:solidFill>
                  <a:srgbClr val="051D3A"/>
                </a:solidFill>
                <a:latin typeface="Funnel Sans" panose="020B0604020202020204" charset="0"/>
                <a:ea typeface="Funnel Display" pitchFamily="34" charset="-122"/>
                <a:cs typeface="Funnel Display" pitchFamily="34" charset="-120"/>
              </a:rPr>
              <a:t> Decisões Analíticas Fundamentadas</a:t>
            </a:r>
            <a:endParaRPr lang="en-US" sz="4200" dirty="0">
              <a:latin typeface="Funnel Sans" panose="020B06040202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37724" y="1810941"/>
            <a:ext cx="12954952" cy="5746433"/>
          </a:xfrm>
          <a:prstGeom prst="roundRect">
            <a:avLst>
              <a:gd name="adj" fmla="val 166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845344" y="1818561"/>
            <a:ext cx="12939713" cy="6519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072753" y="1962626"/>
            <a:ext cx="2776299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Tema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311491" y="1962626"/>
            <a:ext cx="406646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Decisão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840391" y="1962626"/>
            <a:ext cx="4717256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Justificação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45344" y="2470547"/>
            <a:ext cx="12939713" cy="10158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1072753" y="2614613"/>
            <a:ext cx="2776299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Imputação de Rating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311491" y="2614613"/>
            <a:ext cx="4066461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Substituir nulos pela média da categoria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840391" y="2614613"/>
            <a:ext cx="4717256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Evita perda de observações e mantém coerência do conjunto de dados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45344" y="3486388"/>
            <a:ext cx="12939713" cy="10158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1072753" y="3630454"/>
            <a:ext cx="2776299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Normalização de Métricas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311491" y="3630454"/>
            <a:ext cx="406646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Escalar variáveis entre 0–1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840391" y="3630454"/>
            <a:ext cx="4717256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Permite comparação justa entre métricas de naturezas diferentes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45344" y="4502229"/>
            <a:ext cx="12939713" cy="10158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1072753" y="4646295"/>
            <a:ext cx="2776299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Filtro de Significância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311491" y="4646295"/>
            <a:ext cx="406646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Excluir apps com &lt; 50 reviews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840391" y="4646295"/>
            <a:ext cx="4717256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Evita distorções causadas por amostras estatisticamente pequenas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45344" y="5518071"/>
            <a:ext cx="12939713" cy="10158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9"/>
          <p:cNvSpPr/>
          <p:nvPr/>
        </p:nvSpPr>
        <p:spPr>
          <a:xfrm>
            <a:off x="1072753" y="5662136"/>
            <a:ext cx="2776299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Corte Temporal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311491" y="5662136"/>
            <a:ext cx="406646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Análises até 2018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840391" y="5662136"/>
            <a:ext cx="4717256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Mantém consistência temporal com o período da base de dados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45344" y="6533912"/>
            <a:ext cx="12939713" cy="10158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Text 23"/>
          <p:cNvSpPr/>
          <p:nvPr/>
        </p:nvSpPr>
        <p:spPr>
          <a:xfrm>
            <a:off x="1072753" y="6677978"/>
            <a:ext cx="2776299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Métrica de Envolvimento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311491" y="6677978"/>
            <a:ext cx="406646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Taxa Reviews/Installs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840391" y="6677978"/>
            <a:ext cx="4717256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Indicador robusto de vitalidade e interesse genuíno do utilizador</a:t>
            </a:r>
            <a:endParaRPr lang="en-US" sz="1750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9FB7381F-4EA1-7860-D157-4AEAF3AF14E0}"/>
              </a:ext>
            </a:extLst>
          </p:cNvPr>
          <p:cNvSpPr/>
          <p:nvPr/>
        </p:nvSpPr>
        <p:spPr>
          <a:xfrm>
            <a:off x="12417287" y="7693819"/>
            <a:ext cx="2213113" cy="535781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1769" y="813078"/>
            <a:ext cx="10945297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Funnel Sans" panose="020B0604020202020204" charset="0"/>
                <a:ea typeface="Funnel Display" pitchFamily="34" charset="-122"/>
                <a:cs typeface="Funnel Display" pitchFamily="34" charset="-120"/>
              </a:rPr>
              <a:t>📈</a:t>
            </a:r>
            <a:r>
              <a:rPr lang="en-US" sz="3900" dirty="0">
                <a:solidFill>
                  <a:srgbClr val="051D3A"/>
                </a:solidFill>
                <a:latin typeface="Funnel Sans" panose="020B0604020202020204" charset="0"/>
                <a:ea typeface="Funnel Display" pitchFamily="34" charset="-122"/>
                <a:cs typeface="Funnel Display" pitchFamily="34" charset="-120"/>
              </a:rPr>
              <a:t> Conclusões e Recomendações Estratégicas</a:t>
            </a:r>
            <a:endParaRPr lang="en-US" sz="3900" dirty="0">
              <a:latin typeface="Funnel Sans" panose="020B06040202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21769" y="1872377"/>
            <a:ext cx="4188143" cy="2235279"/>
          </a:xfrm>
          <a:prstGeom prst="roundRect">
            <a:avLst>
              <a:gd name="adj" fmla="val 3971"/>
            </a:avLst>
          </a:prstGeom>
          <a:solidFill>
            <a:srgbClr val="FAF5EB"/>
          </a:solidFill>
          <a:ln w="7620">
            <a:solidFill>
              <a:srgbClr val="3371A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1040606" y="2091214"/>
            <a:ext cx="2486263" cy="318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🎬</a:t>
            </a: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Entretenimento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40606" y="2536269"/>
            <a:ext cx="3750469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Lidera em </a:t>
            </a:r>
            <a:r>
              <a:rPr lang="en-US" sz="1650" b="1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potencial de crescimento</a:t>
            </a:r>
            <a:r>
              <a:rPr lang="en-US" sz="16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— combina alto volume de instalações, boa aceitação e frequência consistente de atualizações.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5221129" y="1872377"/>
            <a:ext cx="4188143" cy="2235279"/>
          </a:xfrm>
          <a:prstGeom prst="roundRect">
            <a:avLst>
              <a:gd name="adj" fmla="val 3971"/>
            </a:avLst>
          </a:prstGeom>
          <a:solidFill>
            <a:srgbClr val="FAF5EB"/>
          </a:solidFill>
          <a:ln w="7620">
            <a:solidFill>
              <a:srgbClr val="3371A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5"/>
          <p:cNvSpPr/>
          <p:nvPr/>
        </p:nvSpPr>
        <p:spPr>
          <a:xfrm>
            <a:off x="5439966" y="2091214"/>
            <a:ext cx="2486263" cy="318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🎮</a:t>
            </a: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Games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39966" y="2536269"/>
            <a:ext cx="3750469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Mantém </a:t>
            </a:r>
            <a:r>
              <a:rPr lang="en-US" sz="1650" b="1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grande alcance</a:t>
            </a:r>
            <a:r>
              <a:rPr lang="en-US" sz="16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, mas apresenta </a:t>
            </a:r>
            <a:r>
              <a:rPr lang="en-US" sz="1650" b="1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queda de envolvimento</a:t>
            </a:r>
            <a:r>
              <a:rPr lang="en-US" sz="16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— pode sinalizar saturação do mercado e necessidade de inovação.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9620488" y="1872377"/>
            <a:ext cx="4188143" cy="2235279"/>
          </a:xfrm>
          <a:prstGeom prst="roundRect">
            <a:avLst>
              <a:gd name="adj" fmla="val 3971"/>
            </a:avLst>
          </a:prstGeom>
          <a:solidFill>
            <a:srgbClr val="FAF5EB"/>
          </a:solidFill>
          <a:ln w="7620">
            <a:solidFill>
              <a:srgbClr val="3371A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9839325" y="2091214"/>
            <a:ext cx="2486263" cy="318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📚</a:t>
            </a: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Educação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39325" y="2536269"/>
            <a:ext cx="3750469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Apresenta </a:t>
            </a:r>
            <a:r>
              <a:rPr lang="en-US" sz="1650" b="1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alta nota média</a:t>
            </a:r>
            <a:r>
              <a:rPr lang="en-US" sz="16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, mas </a:t>
            </a:r>
            <a:r>
              <a:rPr lang="en-US" sz="1650" b="1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baixo envolvimento</a:t>
            </a:r>
            <a:r>
              <a:rPr lang="en-US" sz="16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— sugere potencial inexplorado para estratégias de marketing e melhorias de UX.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821769" y="4450883"/>
            <a:ext cx="12986861" cy="33933"/>
          </a:xfrm>
          <a:prstGeom prst="rect">
            <a:avLst/>
          </a:prstGeom>
          <a:solidFill>
            <a:srgbClr val="2B3541">
              <a:alpha val="5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11"/>
          <p:cNvSpPr/>
          <p:nvPr/>
        </p:nvSpPr>
        <p:spPr>
          <a:xfrm>
            <a:off x="821769" y="4722376"/>
            <a:ext cx="12986861" cy="2694146"/>
          </a:xfrm>
          <a:prstGeom prst="roundRect">
            <a:avLst>
              <a:gd name="adj" fmla="val 3295"/>
            </a:avLst>
          </a:prstGeom>
          <a:solidFill>
            <a:srgbClr val="C5DBED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86" y="5014913"/>
            <a:ext cx="372904" cy="298252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617107" y="4986338"/>
            <a:ext cx="2983468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💬 Síntese Executiva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1617107" y="5578078"/>
            <a:ext cx="11980307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A estratégia ideal de investimento combina </a:t>
            </a:r>
            <a:r>
              <a:rPr lang="en-US" sz="1650" b="1" dirty="0">
                <a:solidFill>
                  <a:srgbClr val="000000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alta avaliação</a:t>
            </a:r>
            <a:r>
              <a:rPr lang="en-US" sz="1650" dirty="0">
                <a:solidFill>
                  <a:srgbClr val="000000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, </a:t>
            </a:r>
            <a:r>
              <a:rPr lang="en-US" sz="1650" b="1" dirty="0">
                <a:solidFill>
                  <a:srgbClr val="000000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bom envolvimento</a:t>
            </a:r>
            <a:r>
              <a:rPr lang="en-US" sz="1650" dirty="0">
                <a:solidFill>
                  <a:srgbClr val="000000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e </a:t>
            </a:r>
            <a:r>
              <a:rPr lang="en-US" sz="1650" b="1" dirty="0">
                <a:solidFill>
                  <a:srgbClr val="000000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atualizações frequentes</a:t>
            </a:r>
            <a:r>
              <a:rPr lang="en-US" sz="1650" dirty="0">
                <a:solidFill>
                  <a:srgbClr val="000000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. Categorias com atualização consistente (ex: Social, Tools) tendem a apresentar melhor NPS simulado e maior retenção de utilizadores.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1617107" y="6444496"/>
            <a:ext cx="11980307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Focar em categorias como </a:t>
            </a:r>
            <a:r>
              <a:rPr lang="en-US" sz="1650" b="1" dirty="0">
                <a:solidFill>
                  <a:srgbClr val="3371A5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Entertainment</a:t>
            </a:r>
            <a:r>
              <a:rPr lang="en-US" sz="1650" dirty="0">
                <a:solidFill>
                  <a:srgbClr val="000000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e </a:t>
            </a:r>
            <a:r>
              <a:rPr lang="en-US" sz="1650" b="1" dirty="0">
                <a:solidFill>
                  <a:srgbClr val="3371A5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Education</a:t>
            </a:r>
            <a:r>
              <a:rPr lang="en-US" sz="1650" dirty="0">
                <a:solidFill>
                  <a:srgbClr val="000000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pode gerar crescimento sustentável com melhor perceção de marca e maior potencial de monetização a médio prazo.</a:t>
            </a:r>
            <a:endParaRPr lang="en-US" sz="1650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00833D8-36D5-6A4A-C9E7-06710DE53D03}"/>
              </a:ext>
            </a:extLst>
          </p:cNvPr>
          <p:cNvSpPr/>
          <p:nvPr/>
        </p:nvSpPr>
        <p:spPr>
          <a:xfrm>
            <a:off x="12417287" y="7640598"/>
            <a:ext cx="2213113" cy="589002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915" y="934879"/>
            <a:ext cx="4946452" cy="63598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814" y="958215"/>
            <a:ext cx="5082540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Funnel Sans" panose="020B0604020202020204" charset="0"/>
                <a:ea typeface="Funnel Display" pitchFamily="34" charset="-122"/>
                <a:cs typeface="Funnel Display" pitchFamily="34" charset="-120"/>
              </a:rPr>
              <a:t>Contexto do Desafio</a:t>
            </a:r>
            <a:endParaRPr lang="en-US" sz="4000" dirty="0">
              <a:latin typeface="Funnel Sans" panose="020B060402020202020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5814" y="1917502"/>
            <a:ext cx="7552373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A análise foi desenvolvida com base em dados públicos do Google Play Store (até agosto/2018), com o objetivo de responder à diretoria de uma empresa de apps educacionais sobre o mercado atual.</a:t>
            </a:r>
            <a:endParaRPr lang="en-US" sz="1700" dirty="0"/>
          </a:p>
        </p:txBody>
      </p:sp>
      <p:sp>
        <p:nvSpPr>
          <p:cNvPr id="6" name="Shape 2"/>
          <p:cNvSpPr/>
          <p:nvPr/>
        </p:nvSpPr>
        <p:spPr>
          <a:xfrm>
            <a:off x="795814" y="3197066"/>
            <a:ext cx="3668197" cy="2794754"/>
          </a:xfrm>
          <a:prstGeom prst="roundRect">
            <a:avLst>
              <a:gd name="adj" fmla="val 324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3"/>
          <p:cNvSpPr/>
          <p:nvPr/>
        </p:nvSpPr>
        <p:spPr>
          <a:xfrm>
            <a:off x="1019413" y="3420666"/>
            <a:ext cx="647938" cy="647938"/>
          </a:xfrm>
          <a:prstGeom prst="roundRect">
            <a:avLst>
              <a:gd name="adj" fmla="val 14111050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7531" y="3598783"/>
            <a:ext cx="291584" cy="2915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19413" y="4284583"/>
            <a:ext cx="306383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Potencial de Crescimento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019413" y="4731663"/>
            <a:ext cx="3220998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Identificar categorias com maior oportunidade de expansão no mercado digital</a:t>
            </a:r>
            <a:endParaRPr lang="en-US" sz="1700" dirty="0"/>
          </a:p>
        </p:txBody>
      </p:sp>
      <p:sp>
        <p:nvSpPr>
          <p:cNvPr id="11" name="Shape 6"/>
          <p:cNvSpPr/>
          <p:nvPr/>
        </p:nvSpPr>
        <p:spPr>
          <a:xfrm>
            <a:off x="4679990" y="3197066"/>
            <a:ext cx="3668197" cy="2794754"/>
          </a:xfrm>
          <a:prstGeom prst="roundRect">
            <a:avLst>
              <a:gd name="adj" fmla="val 324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Shape 7"/>
          <p:cNvSpPr/>
          <p:nvPr/>
        </p:nvSpPr>
        <p:spPr>
          <a:xfrm>
            <a:off x="4903589" y="3420666"/>
            <a:ext cx="647938" cy="647938"/>
          </a:xfrm>
          <a:prstGeom prst="roundRect">
            <a:avLst>
              <a:gd name="adj" fmla="val 14111050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81707" y="3598783"/>
            <a:ext cx="291584" cy="2915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903589" y="4284583"/>
            <a:ext cx="30769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Perceção dos Utilizadores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4903589" y="4731663"/>
            <a:ext cx="3220998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Compreender como os utilizadores avaliam e interagem com diferentes categorias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795814" y="6234827"/>
            <a:ext cx="7552373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Os dados foram tratados e modelados no </a:t>
            </a:r>
            <a:r>
              <a:rPr lang="en-US" sz="1700" b="1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Google Colab (Python + DuckDB)</a:t>
            </a:r>
            <a:r>
              <a:rPr lang="en-US" sz="170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e analisados no </a:t>
            </a:r>
            <a:r>
              <a:rPr lang="en-US" sz="1700" b="1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Power BI</a:t>
            </a:r>
            <a:r>
              <a:rPr lang="en-US" sz="170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, seguindo boas práticas de engenharia e análise de dados.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009" y="659130"/>
            <a:ext cx="6434971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051D3A"/>
                </a:solidFill>
                <a:latin typeface="Funnel Sans" panose="020B0604020202020204" charset="0"/>
                <a:ea typeface="Funnel Display" pitchFamily="34" charset="-122"/>
                <a:cs typeface="Funnel Display" pitchFamily="34" charset="-120"/>
              </a:rPr>
              <a:t> </a:t>
            </a:r>
            <a:r>
              <a:rPr lang="en-US" sz="2850" dirty="0" err="1">
                <a:solidFill>
                  <a:srgbClr val="051D3A"/>
                </a:solidFill>
                <a:latin typeface="Funnel Sans" panose="020B0604020202020204" charset="0"/>
                <a:ea typeface="Funnel Display" pitchFamily="34" charset="-122"/>
                <a:cs typeface="Funnel Display" pitchFamily="34" charset="-120"/>
              </a:rPr>
              <a:t>Preparação</a:t>
            </a:r>
            <a:r>
              <a:rPr lang="en-US" sz="2850" dirty="0">
                <a:solidFill>
                  <a:srgbClr val="051D3A"/>
                </a:solidFill>
                <a:latin typeface="Funnel Sans" panose="020B0604020202020204" charset="0"/>
                <a:ea typeface="Funnel Display" pitchFamily="34" charset="-122"/>
                <a:cs typeface="Funnel Display" pitchFamily="34" charset="-120"/>
              </a:rPr>
              <a:t> e </a:t>
            </a:r>
            <a:r>
              <a:rPr lang="en-US" sz="2850" dirty="0" err="1">
                <a:solidFill>
                  <a:srgbClr val="051D3A"/>
                </a:solidFill>
                <a:latin typeface="Funnel Sans" panose="020B0604020202020204" charset="0"/>
                <a:ea typeface="Funnel Display" pitchFamily="34" charset="-122"/>
                <a:cs typeface="Funnel Display" pitchFamily="34" charset="-120"/>
              </a:rPr>
              <a:t>Modelagem</a:t>
            </a:r>
            <a:r>
              <a:rPr lang="en-US" sz="2850" dirty="0">
                <a:solidFill>
                  <a:srgbClr val="051D3A"/>
                </a:solidFill>
                <a:latin typeface="Funnel Sans" panose="020B0604020202020204" charset="0"/>
                <a:ea typeface="Funnel Display" pitchFamily="34" charset="-122"/>
                <a:cs typeface="Funnel Display" pitchFamily="34" charset="-120"/>
              </a:rPr>
              <a:t> dos Dados</a:t>
            </a:r>
            <a:endParaRPr lang="en-US" sz="2850" dirty="0">
              <a:latin typeface="Funnel Sans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29509" y="3323831"/>
            <a:ext cx="2194560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Ferramenta </a:t>
            </a:r>
            <a:r>
              <a:rPr lang="en-US" sz="1700" dirty="0" err="1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Utilizadas</a:t>
            </a:r>
            <a:r>
              <a:rPr lang="en-US" sz="17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: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37009" y="3866078"/>
            <a:ext cx="4955024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pt-BR" sz="1500" b="1" dirty="0">
                <a:solidFill>
                  <a:srgbClr val="2B3541"/>
                </a:solidFill>
                <a:latin typeface="Funnel Sans" panose="020B0604020202020204" charset="0"/>
              </a:rPr>
              <a:t>Google Colab (Python/Pandas):</a:t>
            </a:r>
            <a:r>
              <a:rPr lang="pt-BR" sz="1500" dirty="0">
                <a:solidFill>
                  <a:srgbClr val="2B3541"/>
                </a:solidFill>
                <a:latin typeface="Funnel Sans" panose="020B0604020202020204" charset="0"/>
              </a:rPr>
              <a:t> Para exploração inicial, limpeza e transformação dos dados.</a:t>
            </a:r>
            <a:endParaRPr lang="en-US" sz="1500" dirty="0">
              <a:solidFill>
                <a:srgbClr val="2B3541"/>
              </a:solidFill>
              <a:latin typeface="Funnel Sans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29509" y="4423297"/>
            <a:ext cx="8154591" cy="588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pt-BR" sz="1500" b="1" dirty="0">
                <a:solidFill>
                  <a:srgbClr val="2B3541"/>
                </a:solidFill>
                <a:latin typeface="Funnel Sans" panose="020B0604020202020204" charset="0"/>
              </a:rPr>
              <a:t>DuckDB:</a:t>
            </a:r>
            <a:r>
              <a:rPr lang="pt-BR" sz="1500" dirty="0">
                <a:solidFill>
                  <a:srgbClr val="2B3541"/>
                </a:solidFill>
                <a:latin typeface="Funnel Sans" panose="020B0604020202020204" charset="0"/>
              </a:rPr>
              <a:t> Para aplicar transformações SQL de forma eficiente e performática sobre os dataframes Pandas, unindo a flexibilidade do Python com o poder declarativo do SQL.</a:t>
            </a:r>
            <a:endParaRPr lang="en-US" sz="1500" dirty="0">
              <a:solidFill>
                <a:srgbClr val="2B3541"/>
              </a:solidFill>
              <a:latin typeface="Funnel Sans" panose="020B060402020202020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178748" y="3654266"/>
            <a:ext cx="7622143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885AAEAD-4F56-35D4-5D99-24FC05B19B94}"/>
              </a:ext>
            </a:extLst>
          </p:cNvPr>
          <p:cNvSpPr/>
          <p:nvPr/>
        </p:nvSpPr>
        <p:spPr>
          <a:xfrm>
            <a:off x="837009" y="1486295"/>
            <a:ext cx="7552373" cy="1741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pt-BR" sz="1500" dirty="0">
                <a:solidFill>
                  <a:srgbClr val="2B3541"/>
                </a:solidFill>
                <a:latin typeface="Funnel Sans" panose="020B0604020202020204" charset="0"/>
              </a:rPr>
              <a:t>Para garantir a qualidade e a confiabilidade da análise, os dados brutos (googleplaystore.csv e googleplaystore_user_reviews.csv) passaram por um processo de ETL (Extração, Transformação e Carga) documentado no arquivo Untitled2.ipynb - Colab.pdf. As principais decisões técnicas e de negócio estão detalhadas abaixo:</a:t>
            </a:r>
            <a:endParaRPr lang="en-US" sz="1500" dirty="0">
              <a:solidFill>
                <a:srgbClr val="2B3541"/>
              </a:solidFill>
              <a:latin typeface="Funnel Sans" panose="020B0604020202020204" charset="0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83ED12F-8AEE-3F4E-9CD9-5F2EF50D542F}"/>
              </a:ext>
            </a:extLst>
          </p:cNvPr>
          <p:cNvSpPr/>
          <p:nvPr/>
        </p:nvSpPr>
        <p:spPr>
          <a:xfrm>
            <a:off x="12417287" y="7407965"/>
            <a:ext cx="2213113" cy="821635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B7DB6036-55A0-8341-B454-C36CD3C3B539}"/>
              </a:ext>
            </a:extLst>
          </p:cNvPr>
          <p:cNvSpPr/>
          <p:nvPr/>
        </p:nvSpPr>
        <p:spPr>
          <a:xfrm>
            <a:off x="837009" y="5310681"/>
            <a:ext cx="4955024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pt-BR" sz="1500" b="1" dirty="0">
                <a:solidFill>
                  <a:srgbClr val="2B3541"/>
                </a:solidFill>
                <a:latin typeface="Funnel Sans" panose="020B0604020202020204" charset="0"/>
              </a:rPr>
              <a:t>Google Colab (Python/Pandas):</a:t>
            </a:r>
            <a:r>
              <a:rPr lang="pt-BR" sz="1500" dirty="0">
                <a:solidFill>
                  <a:srgbClr val="2B3541"/>
                </a:solidFill>
                <a:latin typeface="Funnel Sans" panose="020B0604020202020204" charset="0"/>
              </a:rPr>
              <a:t> Para exploração inicial, limpeza e transformação dos dados.</a:t>
            </a:r>
            <a:endParaRPr lang="en-US" sz="1500" dirty="0">
              <a:solidFill>
                <a:srgbClr val="2B3541"/>
              </a:solidFill>
              <a:latin typeface="Funnel Sans" panose="020B0604020202020204" charset="0"/>
            </a:endParaRPr>
          </a:p>
        </p:txBody>
      </p:sp>
      <p:pic>
        <p:nvPicPr>
          <p:cNvPr id="31" name="Image 0" descr="preencoded.png">
            <a:extLst>
              <a:ext uri="{FF2B5EF4-FFF2-40B4-BE49-F238E27FC236}">
                <a16:creationId xmlns:a16="http://schemas.microsoft.com/office/drawing/2014/main" id="{D5C11047-0E22-6A26-16B4-DF4021FE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2D9D4-882E-CF03-8524-51B44820C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48DD84A4-6F1E-1F63-762E-03AE7E49F260}"/>
              </a:ext>
            </a:extLst>
          </p:cNvPr>
          <p:cNvSpPr/>
          <p:nvPr/>
        </p:nvSpPr>
        <p:spPr>
          <a:xfrm>
            <a:off x="12417287" y="7407965"/>
            <a:ext cx="2213113" cy="821635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35" name="Tabela 34">
            <a:extLst>
              <a:ext uri="{FF2B5EF4-FFF2-40B4-BE49-F238E27FC236}">
                <a16:creationId xmlns:a16="http://schemas.microsoft.com/office/drawing/2014/main" id="{E56F10B8-1407-97F0-C22D-36E195F5A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54756"/>
              </p:ext>
            </p:extLst>
          </p:nvPr>
        </p:nvGraphicFramePr>
        <p:xfrm>
          <a:off x="837008" y="2436267"/>
          <a:ext cx="5718812" cy="5303766"/>
        </p:xfrm>
        <a:graphic>
          <a:graphicData uri="http://schemas.openxmlformats.org/drawingml/2006/table">
            <a:tbl>
              <a:tblPr firstRow="1" firstCol="1">
                <a:tableStyleId>{3C2FFA5D-87B4-456A-9821-1D502468CF0F}</a:tableStyleId>
              </a:tblPr>
              <a:tblGrid>
                <a:gridCol w="2859406">
                  <a:extLst>
                    <a:ext uri="{9D8B030D-6E8A-4147-A177-3AD203B41FA5}">
                      <a16:colId xmlns:a16="http://schemas.microsoft.com/office/drawing/2014/main" val="315452515"/>
                    </a:ext>
                  </a:extLst>
                </a:gridCol>
                <a:gridCol w="2859406">
                  <a:extLst>
                    <a:ext uri="{9D8B030D-6E8A-4147-A177-3AD203B41FA5}">
                      <a16:colId xmlns:a16="http://schemas.microsoft.com/office/drawing/2014/main" val="352619493"/>
                    </a:ext>
                  </a:extLst>
                </a:gridCol>
              </a:tblGrid>
              <a:tr h="17944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b="1" dirty="0">
                          <a:solidFill>
                            <a:srgbClr val="1B1C1D"/>
                          </a:solidFill>
                          <a:effectLst/>
                        </a:rPr>
                        <a:t>Campo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20F0502020204030204" pitchFamily="2" charset="0"/>
                      </a:endParaRPr>
                    </a:p>
                  </a:txBody>
                  <a:tcPr marL="45324" marR="45324" marT="30216" marB="30216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b="1" dirty="0">
                          <a:solidFill>
                            <a:srgbClr val="1B1C1D"/>
                          </a:solidFill>
                          <a:effectLst/>
                        </a:rPr>
                        <a:t>Decisão Tomada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20F0502020204030204" pitchFamily="2" charset="0"/>
                      </a:endParaRPr>
                    </a:p>
                  </a:txBody>
                  <a:tcPr marL="45324" marR="45324" marT="30216" marB="30216" anchor="ctr"/>
                </a:tc>
                <a:extLst>
                  <a:ext uri="{0D108BD9-81ED-4DB2-BD59-A6C34878D82A}">
                    <a16:rowId xmlns:a16="http://schemas.microsoft.com/office/drawing/2014/main" val="4152833392"/>
                  </a:ext>
                </a:extLst>
              </a:tr>
              <a:tr h="59898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dirty="0">
                          <a:solidFill>
                            <a:srgbClr val="444746"/>
                          </a:solidFill>
                          <a:effectLst/>
                        </a:rPr>
                        <a:t>Category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20F0502020204030204" pitchFamily="2" charset="0"/>
                      </a:endParaRPr>
                    </a:p>
                  </a:txBody>
                  <a:tcPr marL="45324" marR="45324" marT="30216" marB="30216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dirty="0">
                          <a:solidFill>
                            <a:srgbClr val="1B1C1D"/>
                          </a:solidFill>
                          <a:effectLst/>
                        </a:rPr>
                        <a:t>Padronização para Title Case (Ex: "Family").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20F0502020204030204" pitchFamily="2" charset="0"/>
                      </a:endParaRPr>
                    </a:p>
                  </a:txBody>
                  <a:tcPr marL="45324" marR="45324" marT="30216" marB="30216" anchor="ctr"/>
                </a:tc>
                <a:extLst>
                  <a:ext uri="{0D108BD9-81ED-4DB2-BD59-A6C34878D82A}">
                    <a16:rowId xmlns:a16="http://schemas.microsoft.com/office/drawing/2014/main" val="2590316875"/>
                  </a:ext>
                </a:extLst>
              </a:tr>
              <a:tr h="92243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dirty="0">
                          <a:solidFill>
                            <a:srgbClr val="444746"/>
                          </a:solidFill>
                          <a:effectLst/>
                        </a:rPr>
                        <a:t>Rating_Imputed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20F0502020204030204" pitchFamily="2" charset="0"/>
                      </a:endParaRPr>
                    </a:p>
                  </a:txBody>
                  <a:tcPr marL="45324" marR="45324" marT="30216" marB="30216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dirty="0">
                          <a:solidFill>
                            <a:srgbClr val="1B1C1D"/>
                          </a:solidFill>
                          <a:effectLst/>
                        </a:rPr>
                        <a:t>Imputação de valores nulos/NaN com a </a:t>
                      </a:r>
                      <a:r>
                        <a:rPr lang="pt-BR" sz="1200" b="1" dirty="0">
                          <a:solidFill>
                            <a:srgbClr val="1B1C1D"/>
                          </a:solidFill>
                          <a:effectLst/>
                        </a:rPr>
                        <a:t>média da categoria</a:t>
                      </a:r>
                      <a:r>
                        <a:rPr lang="pt-BR" sz="1200" dirty="0">
                          <a:solidFill>
                            <a:srgbClr val="1B1C1D"/>
                          </a:solidFill>
                          <a:effectLst/>
                        </a:rPr>
                        <a:t> (</a:t>
                      </a:r>
                      <a:r>
                        <a:rPr lang="pt-BR" sz="1200" dirty="0">
                          <a:solidFill>
                            <a:srgbClr val="444746"/>
                          </a:solidFill>
                          <a:effectLst/>
                        </a:rPr>
                        <a:t>AVG(...) OVER (PARTITION BY Category)</a:t>
                      </a:r>
                      <a:r>
                        <a:rPr lang="pt-BR" sz="1200" dirty="0">
                          <a:solidFill>
                            <a:srgbClr val="1B1C1D"/>
                          </a:solidFill>
                          <a:effectLst/>
                        </a:rPr>
                        <a:t>).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20F0502020204030204" pitchFamily="2" charset="0"/>
                      </a:endParaRPr>
                    </a:p>
                  </a:txBody>
                  <a:tcPr marL="45324" marR="45324" marT="30216" marB="30216" anchor="ctr"/>
                </a:tc>
                <a:extLst>
                  <a:ext uri="{0D108BD9-81ED-4DB2-BD59-A6C34878D82A}">
                    <a16:rowId xmlns:a16="http://schemas.microsoft.com/office/drawing/2014/main" val="849539956"/>
                  </a:ext>
                </a:extLst>
              </a:tr>
              <a:tr h="49116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dirty="0">
                          <a:solidFill>
                            <a:srgbClr val="444746"/>
                          </a:solidFill>
                          <a:effectLst/>
                        </a:rPr>
                        <a:t>Reviews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20F0502020204030204" pitchFamily="2" charset="0"/>
                      </a:endParaRPr>
                    </a:p>
                  </a:txBody>
                  <a:tcPr marL="45324" marR="45324" marT="30216" marB="30216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dirty="0">
                          <a:solidFill>
                            <a:srgbClr val="1B1C1D"/>
                          </a:solidFill>
                          <a:effectLst/>
                        </a:rPr>
                        <a:t>Conversão para tipo numérico </a:t>
                      </a:r>
                      <a:r>
                        <a:rPr lang="pt-BR" sz="1200" dirty="0">
                          <a:solidFill>
                            <a:srgbClr val="444746"/>
                          </a:solidFill>
                          <a:effectLst/>
                        </a:rPr>
                        <a:t>BIGINT</a:t>
                      </a:r>
                      <a:r>
                        <a:rPr lang="pt-BR" sz="1200" dirty="0">
                          <a:solidFill>
                            <a:srgbClr val="1B1C1D"/>
                          </a:solidFill>
                          <a:effectLst/>
                        </a:rPr>
                        <a:t>.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20F0502020204030204" pitchFamily="2" charset="0"/>
                      </a:endParaRPr>
                    </a:p>
                  </a:txBody>
                  <a:tcPr marL="45324" marR="45324" marT="30216" marB="30216" anchor="ctr"/>
                </a:tc>
                <a:extLst>
                  <a:ext uri="{0D108BD9-81ED-4DB2-BD59-A6C34878D82A}">
                    <a16:rowId xmlns:a16="http://schemas.microsoft.com/office/drawing/2014/main" val="1114744079"/>
                  </a:ext>
                </a:extLst>
              </a:tr>
              <a:tr h="70680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dirty="0">
                          <a:solidFill>
                            <a:srgbClr val="444746"/>
                          </a:solidFill>
                          <a:effectLst/>
                        </a:rPr>
                        <a:t>Installs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20F0502020204030204" pitchFamily="2" charset="0"/>
                      </a:endParaRPr>
                    </a:p>
                  </a:txBody>
                  <a:tcPr marL="45324" marR="45324" marT="30216" marB="30216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dirty="0">
                          <a:solidFill>
                            <a:srgbClr val="1B1C1D"/>
                          </a:solidFill>
                          <a:effectLst/>
                        </a:rPr>
                        <a:t>Limpeza de caracteres (',' e '+') e tratamento de valores anômalos (ex: 'Free').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20F0502020204030204" pitchFamily="2" charset="0"/>
                      </a:endParaRPr>
                    </a:p>
                  </a:txBody>
                  <a:tcPr marL="45324" marR="45324" marT="30216" marB="30216" anchor="ctr"/>
                </a:tc>
                <a:extLst>
                  <a:ext uri="{0D108BD9-81ED-4DB2-BD59-A6C34878D82A}">
                    <a16:rowId xmlns:a16="http://schemas.microsoft.com/office/drawing/2014/main" val="4154582258"/>
                  </a:ext>
                </a:extLst>
              </a:tr>
              <a:tr h="38335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dirty="0">
                          <a:solidFill>
                            <a:srgbClr val="444746"/>
                          </a:solidFill>
                          <a:effectLst/>
                        </a:rPr>
                        <a:t>Price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20F0502020204030204" pitchFamily="2" charset="0"/>
                      </a:endParaRPr>
                    </a:p>
                  </a:txBody>
                  <a:tcPr marL="45324" marR="45324" marT="30216" marB="30216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dirty="0">
                          <a:solidFill>
                            <a:srgbClr val="1B1C1D"/>
                          </a:solidFill>
                          <a:effectLst/>
                        </a:rPr>
                        <a:t>Remoção do símbolo '$' e conversão para </a:t>
                      </a:r>
                      <a:r>
                        <a:rPr lang="pt-BR" sz="1200" dirty="0">
                          <a:solidFill>
                            <a:srgbClr val="444746"/>
                          </a:solidFill>
                          <a:effectLst/>
                        </a:rPr>
                        <a:t>DOUBLE</a:t>
                      </a:r>
                      <a:r>
                        <a:rPr lang="pt-BR" sz="1200" dirty="0">
                          <a:solidFill>
                            <a:srgbClr val="1B1C1D"/>
                          </a:solidFill>
                          <a:effectLst/>
                        </a:rPr>
                        <a:t>.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20F0502020204030204" pitchFamily="2" charset="0"/>
                      </a:endParaRPr>
                    </a:p>
                  </a:txBody>
                  <a:tcPr marL="45324" marR="45324" marT="30216" marB="30216" anchor="ctr"/>
                </a:tc>
                <a:extLst>
                  <a:ext uri="{0D108BD9-81ED-4DB2-BD59-A6C34878D82A}">
                    <a16:rowId xmlns:a16="http://schemas.microsoft.com/office/drawing/2014/main" val="2940724758"/>
                  </a:ext>
                </a:extLst>
              </a:tr>
              <a:tr h="70680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dirty="0">
                          <a:solidFill>
                            <a:srgbClr val="444746"/>
                          </a:solidFill>
                          <a:effectLst/>
                        </a:rPr>
                        <a:t>Last_Updated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0000500000000000000" pitchFamily="2" charset="0"/>
                      </a:endParaRPr>
                    </a:p>
                  </a:txBody>
                  <a:tcPr marL="45324" marR="45324" marT="30216" marB="30216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dirty="0">
                          <a:solidFill>
                            <a:srgbClr val="1B1C1D"/>
                          </a:solidFill>
                          <a:effectLst/>
                        </a:rPr>
                        <a:t>Conversão de texto (ex: "August 1, 2018") para formato </a:t>
                      </a:r>
                      <a:r>
                        <a:rPr lang="pt-BR" sz="1200" dirty="0">
                          <a:solidFill>
                            <a:srgbClr val="444746"/>
                          </a:solidFill>
                          <a:effectLst/>
                        </a:rPr>
                        <a:t>DATE</a:t>
                      </a:r>
                      <a:r>
                        <a:rPr lang="pt-BR" sz="1200" dirty="0">
                          <a:solidFill>
                            <a:srgbClr val="1B1C1D"/>
                          </a:solidFill>
                          <a:effectLst/>
                        </a:rPr>
                        <a:t>.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0000500000000000000" pitchFamily="2" charset="0"/>
                      </a:endParaRPr>
                    </a:p>
                  </a:txBody>
                  <a:tcPr marL="45324" marR="45324" marT="30216" marB="30216" anchor="ctr"/>
                </a:tc>
                <a:extLst>
                  <a:ext uri="{0D108BD9-81ED-4DB2-BD59-A6C34878D82A}">
                    <a16:rowId xmlns:a16="http://schemas.microsoft.com/office/drawing/2014/main" val="2322105308"/>
                  </a:ext>
                </a:extLst>
              </a:tr>
              <a:tr h="59898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dirty="0">
                          <a:solidFill>
                            <a:srgbClr val="444746"/>
                          </a:solidFill>
                          <a:effectLst/>
                        </a:rPr>
                        <a:t>Reach_Band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0000500000000000000" pitchFamily="2" charset="0"/>
                      </a:endParaRPr>
                    </a:p>
                  </a:txBody>
                  <a:tcPr marL="45324" marR="45324" marT="30216" marB="30216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b="1" dirty="0">
                          <a:solidFill>
                            <a:srgbClr val="1B1C1D"/>
                          </a:solidFill>
                          <a:effectLst/>
                        </a:rPr>
                        <a:t>Engenharia de Feature:</a:t>
                      </a:r>
                      <a:r>
                        <a:rPr lang="pt-BR" sz="1200" dirty="0">
                          <a:solidFill>
                            <a:srgbClr val="1B1C1D"/>
                          </a:solidFill>
                          <a:effectLst/>
                        </a:rPr>
                        <a:t> Criação de faixas (Baixo, Médio, Alto) com base no nº de instalações.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0000500000000000000" pitchFamily="2" charset="0"/>
                      </a:endParaRPr>
                    </a:p>
                  </a:txBody>
                  <a:tcPr marL="45324" marR="45324" marT="30216" marB="30216" anchor="ctr"/>
                </a:tc>
                <a:extLst>
                  <a:ext uri="{0D108BD9-81ED-4DB2-BD59-A6C34878D82A}">
                    <a16:rowId xmlns:a16="http://schemas.microsoft.com/office/drawing/2014/main" val="822632202"/>
                  </a:ext>
                </a:extLst>
              </a:tr>
              <a:tr h="59898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dirty="0">
                          <a:solidFill>
                            <a:srgbClr val="444746"/>
                          </a:solidFill>
                          <a:effectLst/>
                        </a:rPr>
                        <a:t>Revenue_Potential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0000500000000000000" pitchFamily="2" charset="0"/>
                      </a:endParaRPr>
                    </a:p>
                  </a:txBody>
                  <a:tcPr marL="45324" marR="45324" marT="30216" marB="30216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b="1" dirty="0">
                          <a:solidFill>
                            <a:srgbClr val="1B1C1D"/>
                          </a:solidFill>
                          <a:effectLst/>
                        </a:rPr>
                        <a:t>Engenharia de Feature:</a:t>
                      </a:r>
                      <a:r>
                        <a:rPr lang="pt-BR" sz="1200" dirty="0">
                          <a:solidFill>
                            <a:srgbClr val="1B1C1D"/>
                          </a:solidFill>
                          <a:effectLst/>
                        </a:rPr>
                        <a:t> Cálculo de </a:t>
                      </a:r>
                      <a:r>
                        <a:rPr lang="pt-BR" sz="1200" dirty="0">
                          <a:solidFill>
                            <a:srgbClr val="444746"/>
                          </a:solidFill>
                          <a:effectLst/>
                        </a:rPr>
                        <a:t>Installs * Price</a:t>
                      </a:r>
                      <a:r>
                        <a:rPr lang="pt-BR" sz="1200" dirty="0">
                          <a:solidFill>
                            <a:srgbClr val="1B1C1D"/>
                          </a:solidFill>
                          <a:effectLst/>
                        </a:rPr>
                        <a:t> apenas para apps </a:t>
                      </a:r>
                      <a:r>
                        <a:rPr lang="pt-BR" sz="1200" dirty="0">
                          <a:solidFill>
                            <a:srgbClr val="444746"/>
                          </a:solidFill>
                          <a:effectLst/>
                        </a:rPr>
                        <a:t>Paid</a:t>
                      </a:r>
                      <a:r>
                        <a:rPr lang="pt-BR" sz="1200" dirty="0">
                          <a:solidFill>
                            <a:srgbClr val="1B1C1D"/>
                          </a:solidFill>
                          <a:effectLst/>
                        </a:rPr>
                        <a:t>.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0000500000000000000" pitchFamily="2" charset="0"/>
                      </a:endParaRPr>
                    </a:p>
                  </a:txBody>
                  <a:tcPr marL="45324" marR="45324" marT="30216" marB="30216" anchor="ctr"/>
                </a:tc>
                <a:extLst>
                  <a:ext uri="{0D108BD9-81ED-4DB2-BD59-A6C34878D82A}">
                    <a16:rowId xmlns:a16="http://schemas.microsoft.com/office/drawing/2014/main" val="2744639755"/>
                  </a:ext>
                </a:extLst>
              </a:tr>
            </a:tbl>
          </a:graphicData>
        </a:graphic>
      </p:graphicFrame>
      <p:sp>
        <p:nvSpPr>
          <p:cNvPr id="36" name="Text 1">
            <a:extLst>
              <a:ext uri="{FF2B5EF4-FFF2-40B4-BE49-F238E27FC236}">
                <a16:creationId xmlns:a16="http://schemas.microsoft.com/office/drawing/2014/main" id="{0CB3B489-DF76-F9DC-82D1-35E694A523E5}"/>
              </a:ext>
            </a:extLst>
          </p:cNvPr>
          <p:cNvSpPr/>
          <p:nvPr/>
        </p:nvSpPr>
        <p:spPr>
          <a:xfrm>
            <a:off x="837009" y="1324514"/>
            <a:ext cx="2194560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Fonte de Dados</a:t>
            </a:r>
            <a:endParaRPr lang="en-US" sz="1700" dirty="0"/>
          </a:p>
        </p:txBody>
      </p:sp>
      <p:sp>
        <p:nvSpPr>
          <p:cNvPr id="37" name="Text 2">
            <a:extLst>
              <a:ext uri="{FF2B5EF4-FFF2-40B4-BE49-F238E27FC236}">
                <a16:creationId xmlns:a16="http://schemas.microsoft.com/office/drawing/2014/main" id="{8E3A85AD-79B9-AF7E-7970-0A20EB19291E}"/>
              </a:ext>
            </a:extLst>
          </p:cNvPr>
          <p:cNvSpPr/>
          <p:nvPr/>
        </p:nvSpPr>
        <p:spPr>
          <a:xfrm>
            <a:off x="837009" y="1609491"/>
            <a:ext cx="4955024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Conjuntos de dados CSV complementares:</a:t>
            </a:r>
            <a:endParaRPr lang="en-US" sz="1200" dirty="0"/>
          </a:p>
        </p:txBody>
      </p:sp>
      <p:sp>
        <p:nvSpPr>
          <p:cNvPr id="38" name="Text 3">
            <a:extLst>
              <a:ext uri="{FF2B5EF4-FFF2-40B4-BE49-F238E27FC236}">
                <a16:creationId xmlns:a16="http://schemas.microsoft.com/office/drawing/2014/main" id="{F1A6BB5B-499C-11F2-1789-8752330CAABF}"/>
              </a:ext>
            </a:extLst>
          </p:cNvPr>
          <p:cNvSpPr/>
          <p:nvPr/>
        </p:nvSpPr>
        <p:spPr>
          <a:xfrm>
            <a:off x="837009" y="1908457"/>
            <a:ext cx="4955024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googleplaystore.csv</a:t>
            </a: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— informações técnicas e comerciais dos apps</a:t>
            </a:r>
            <a:endParaRPr lang="en-US" sz="1200" dirty="0"/>
          </a:p>
        </p:txBody>
      </p:sp>
      <p:sp>
        <p:nvSpPr>
          <p:cNvPr id="43" name="Text 4">
            <a:extLst>
              <a:ext uri="{FF2B5EF4-FFF2-40B4-BE49-F238E27FC236}">
                <a16:creationId xmlns:a16="http://schemas.microsoft.com/office/drawing/2014/main" id="{087700AC-73A7-43FE-4747-74B3019E7247}"/>
              </a:ext>
            </a:extLst>
          </p:cNvPr>
          <p:cNvSpPr/>
          <p:nvPr/>
        </p:nvSpPr>
        <p:spPr>
          <a:xfrm>
            <a:off x="7708409" y="1859706"/>
            <a:ext cx="4955024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googleplaystore_user_reviews.csv</a:t>
            </a: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— avaliações com análise de sentimento</a:t>
            </a:r>
            <a:endParaRPr lang="en-US" sz="1200" dirty="0"/>
          </a:p>
        </p:txBody>
      </p:sp>
      <p:graphicFrame>
        <p:nvGraphicFramePr>
          <p:cNvPr id="44" name="Tabela 43">
            <a:extLst>
              <a:ext uri="{FF2B5EF4-FFF2-40B4-BE49-F238E27FC236}">
                <a16:creationId xmlns:a16="http://schemas.microsoft.com/office/drawing/2014/main" id="{F36BB1AD-68F3-975E-F9E3-24EFF279A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73955"/>
              </p:ext>
            </p:extLst>
          </p:nvPr>
        </p:nvGraphicFramePr>
        <p:xfrm>
          <a:off x="7815273" y="2611665"/>
          <a:ext cx="5600476" cy="4496795"/>
        </p:xfrm>
        <a:graphic>
          <a:graphicData uri="http://schemas.openxmlformats.org/drawingml/2006/table">
            <a:tbl>
              <a:tblPr firstRow="1" firstCol="1">
                <a:tableStyleId>{3C2FFA5D-87B4-456A-9821-1D502468CF0F}</a:tableStyleId>
              </a:tblPr>
              <a:tblGrid>
                <a:gridCol w="2800238">
                  <a:extLst>
                    <a:ext uri="{9D8B030D-6E8A-4147-A177-3AD203B41FA5}">
                      <a16:colId xmlns:a16="http://schemas.microsoft.com/office/drawing/2014/main" val="49114745"/>
                    </a:ext>
                  </a:extLst>
                </a:gridCol>
                <a:gridCol w="2800238">
                  <a:extLst>
                    <a:ext uri="{9D8B030D-6E8A-4147-A177-3AD203B41FA5}">
                      <a16:colId xmlns:a16="http://schemas.microsoft.com/office/drawing/2014/main" val="3538743685"/>
                    </a:ext>
                  </a:extLst>
                </a:gridCol>
              </a:tblGrid>
              <a:tr h="38173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b="1" dirty="0">
                          <a:solidFill>
                            <a:srgbClr val="1B1C1D"/>
                          </a:solidFill>
                          <a:effectLst/>
                        </a:rPr>
                        <a:t>Campo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0000500000000000000" pitchFamily="2" charset="0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b="1" dirty="0">
                          <a:solidFill>
                            <a:srgbClr val="1B1C1D"/>
                          </a:solidFill>
                          <a:effectLst/>
                        </a:rPr>
                        <a:t>Decisão Tomada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0000500000000000000" pitchFamily="2" charset="0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305300644"/>
                  </a:ext>
                </a:extLst>
              </a:tr>
              <a:tr h="121803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dirty="0">
                          <a:solidFill>
                            <a:srgbClr val="444746"/>
                          </a:solidFill>
                          <a:effectLst/>
                        </a:rPr>
                        <a:t>Sentiment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0000500000000000000" pitchFamily="2" charset="0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dirty="0">
                          <a:solidFill>
                            <a:srgbClr val="1B1C1D"/>
                          </a:solidFill>
                          <a:effectLst/>
                        </a:rPr>
                        <a:t>Padronização para Title Case (Positive, Negative, Neutral).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0000500000000000000" pitchFamily="2" charset="0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311091629"/>
                  </a:ext>
                </a:extLst>
              </a:tr>
              <a:tr h="135860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dirty="0">
                          <a:solidFill>
                            <a:srgbClr val="444746"/>
                          </a:solidFill>
                          <a:effectLst/>
                        </a:rPr>
                        <a:t>Sentiment_Polarity</a:t>
                      </a:r>
                      <a:r>
                        <a:rPr lang="pt-BR" sz="1200" dirty="0">
                          <a:solidFill>
                            <a:srgbClr val="1B1C1D"/>
                          </a:solidFill>
                          <a:effectLst/>
                        </a:rPr>
                        <a:t> / </a:t>
                      </a:r>
                      <a:r>
                        <a:rPr lang="pt-BR" sz="1200" dirty="0">
                          <a:solidFill>
                            <a:srgbClr val="444746"/>
                          </a:solidFill>
                          <a:effectLst/>
                        </a:rPr>
                        <a:t>Sentiment_Subjectivity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0000500000000000000" pitchFamily="2" charset="0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dirty="0">
                          <a:solidFill>
                            <a:srgbClr val="1B1C1D"/>
                          </a:solidFill>
                          <a:effectLst/>
                        </a:rPr>
                        <a:t>Arredondamento para 2 casas decimais.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0000500000000000000" pitchFamily="2" charset="0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606203260"/>
                  </a:ext>
                </a:extLst>
              </a:tr>
              <a:tr h="153842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dirty="0">
                          <a:solidFill>
                            <a:srgbClr val="1B1C1D"/>
                          </a:solidFill>
                          <a:effectLst/>
                        </a:rPr>
                        <a:t>Filtro Geral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0000500000000000000" pitchFamily="2" charset="0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t-BR" sz="1200" dirty="0">
                          <a:solidFill>
                            <a:srgbClr val="1B1C1D"/>
                          </a:solidFill>
                          <a:effectLst/>
                        </a:rPr>
                        <a:t>Exclusão de registros onde </a:t>
                      </a:r>
                      <a:r>
                        <a:rPr lang="pt-BR" sz="1200" dirty="0">
                          <a:solidFill>
                            <a:srgbClr val="444746"/>
                          </a:solidFill>
                          <a:effectLst/>
                        </a:rPr>
                        <a:t>Translated_Review IS NOT NULL</a:t>
                      </a:r>
                      <a:r>
                        <a:rPr lang="pt-BR" sz="1200" dirty="0">
                          <a:solidFill>
                            <a:srgbClr val="1B1C1D"/>
                          </a:solidFill>
                          <a:effectLst/>
                        </a:rPr>
                        <a:t>.</a:t>
                      </a:r>
                      <a:endParaRPr lang="pt-BR" sz="1200" dirty="0">
                        <a:solidFill>
                          <a:srgbClr val="1B1C1D"/>
                        </a:solidFill>
                        <a:effectLst/>
                        <a:latin typeface="Goudy Type" panose="00000500000000000000" pitchFamily="2" charset="0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938129396"/>
                  </a:ext>
                </a:extLst>
              </a:tr>
            </a:tbl>
          </a:graphicData>
        </a:graphic>
      </p:graphicFrame>
      <p:sp>
        <p:nvSpPr>
          <p:cNvPr id="45" name="Text 0">
            <a:extLst>
              <a:ext uri="{FF2B5EF4-FFF2-40B4-BE49-F238E27FC236}">
                <a16:creationId xmlns:a16="http://schemas.microsoft.com/office/drawing/2014/main" id="{2DBD10FC-192E-23EE-5EF2-7697752327CD}"/>
              </a:ext>
            </a:extLst>
          </p:cNvPr>
          <p:cNvSpPr/>
          <p:nvPr/>
        </p:nvSpPr>
        <p:spPr>
          <a:xfrm>
            <a:off x="837009" y="659130"/>
            <a:ext cx="6434971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Preparação e Modelagem dos Dados</a:t>
            </a:r>
            <a:endParaRPr lang="en-US" sz="2850" dirty="0"/>
          </a:p>
        </p:txBody>
      </p:sp>
    </p:spTree>
    <p:extLst>
      <p:ext uri="{BB962C8B-B14F-4D97-AF65-F5344CB8AC3E}">
        <p14:creationId xmlns:p14="http://schemas.microsoft.com/office/powerpoint/2010/main" val="336926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437586"/>
            <a:ext cx="7944326" cy="67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Sans" panose="020B0604020202020204" charset="0"/>
                <a:ea typeface="Funnel Display" pitchFamily="34" charset="-122"/>
                <a:cs typeface="Funnel Display" pitchFamily="34" charset="-120"/>
              </a:rPr>
              <a:t>Tratamento de Avaliações e Exportação</a:t>
            </a:r>
            <a:endParaRPr lang="en-US" sz="3500" dirty="0">
              <a:latin typeface="Funnel Sans" panose="020B060402020202020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018883" y="1349671"/>
            <a:ext cx="3500676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Limpeza da Base de Avaliações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45900" y="3850842"/>
            <a:ext cx="3500676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FontTx/>
              <a:buChar char="•"/>
            </a:pPr>
            <a:r>
              <a:rPr lang="en-US" sz="1500" b="1" dirty="0" err="1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Imputação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 Ratings </a:t>
            </a:r>
            <a:r>
              <a:rPr lang="en-US" sz="1500" b="1" dirty="0" err="1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ausentes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500" b="1" dirty="0" err="1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utilizando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media.</a:t>
            </a:r>
            <a:endParaRPr lang="en-US" sz="1500" b="1" dirty="0"/>
          </a:p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pt-BR" sz="150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Conversão de campos numéricos e remoção de símbolos especiais (+, ,, $)</a:t>
            </a:r>
            <a:endParaRPr lang="en-US" sz="1500" dirty="0">
              <a:solidFill>
                <a:srgbClr val="2B3541"/>
              </a:solidFill>
              <a:latin typeface="Funnel Sans" panose="020B0604020202020204" charset="0"/>
              <a:ea typeface="Funnel Sans" pitchFamily="34" charset="-122"/>
              <a:cs typeface="Funnel Sans" pitchFamily="34" charset="-120"/>
            </a:endParaRP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 err="1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Padronização</a:t>
            </a:r>
            <a:r>
              <a:rPr lang="en-US" sz="150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do campo </a:t>
            </a:r>
            <a:r>
              <a:rPr lang="en-US" sz="1500" b="1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Sentiment</a:t>
            </a:r>
            <a:r>
              <a:rPr lang="en-US" sz="150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(Positive, Neutral, Negative)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751734" y="6837568"/>
            <a:ext cx="35006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Remoção de registos com avaliações nulas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51734" y="6133525"/>
            <a:ext cx="35006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Arredondamento de métricas de polaridade e subjetividade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745900" y="2264263"/>
            <a:ext cx="3500676" cy="342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Normalização de nomes de aplicações para </a:t>
            </a:r>
            <a:r>
              <a:rPr lang="en-US" sz="1500" dirty="0" err="1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integração</a:t>
            </a:r>
            <a:endParaRPr lang="en-US" sz="1500" dirty="0">
              <a:solidFill>
                <a:srgbClr val="2B3541"/>
              </a:solidFill>
              <a:latin typeface="Funnel Sans" panose="020B0604020202020204" charset="0"/>
              <a:ea typeface="Funnel Sans" pitchFamily="34" charset="-122"/>
              <a:cs typeface="Funnel Sans" pitchFamily="34" charset="-120"/>
            </a:endParaRPr>
          </a:p>
          <a:p>
            <a:pPr marL="342900" indent="-342900">
              <a:lnSpc>
                <a:spcPts val="2400"/>
              </a:lnSpc>
              <a:buSzPct val="100000"/>
              <a:buFontTx/>
              <a:buChar char="•"/>
            </a:pPr>
            <a:r>
              <a:rPr lang="en-US" sz="1500" dirty="0" err="1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Uniformização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 </a:t>
            </a:r>
            <a:r>
              <a:rPr lang="en-US" sz="1500" dirty="0" err="1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categorias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 </a:t>
            </a:r>
            <a:r>
              <a:rPr lang="en-US" sz="1500" dirty="0" err="1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remoção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 </a:t>
            </a:r>
            <a:r>
              <a:rPr lang="en-US" sz="1500" dirty="0" err="1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espaços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500" dirty="0" err="1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desnecessários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para </a:t>
            </a:r>
            <a:r>
              <a:rPr lang="en-US" sz="1500" dirty="0" err="1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consistência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dos dados</a:t>
            </a:r>
            <a:endParaRPr lang="en-US" sz="15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956971" y="7671493"/>
            <a:ext cx="7125176" cy="468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200" i="1" dirty="0" err="1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Resultado</a:t>
            </a:r>
            <a:r>
              <a:rPr lang="en-US" sz="1200" i="1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:</a:t>
            </a:r>
            <a:r>
              <a:rPr lang="en-US" sz="120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tabelas</a:t>
            </a:r>
            <a:r>
              <a:rPr lang="en-US" sz="120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b="1" dirty="0" err="1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apps_tratados</a:t>
            </a:r>
            <a:r>
              <a:rPr lang="en-US" sz="1200" b="1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b="1" dirty="0" err="1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reviews_tratados</a:t>
            </a:r>
            <a:r>
              <a:rPr lang="en-US" sz="120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, estruturada e pronta para análise de sentimento.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5062418" y="1405774"/>
            <a:ext cx="3124081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 err="1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Exportação</a:t>
            </a:r>
            <a:r>
              <a:rPr lang="en-US" sz="2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de Dados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5071917" y="2181099"/>
            <a:ext cx="3500676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As tabelas finais foram exportadas do Google Colab para formato CSV compatível: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5071917" y="3315169"/>
            <a:ext cx="3500676" cy="2124551"/>
          </a:xfrm>
          <a:prstGeom prst="roundRect">
            <a:avLst>
              <a:gd name="adj" fmla="val 3786"/>
            </a:avLst>
          </a:prstGeom>
          <a:solidFill>
            <a:srgbClr val="EDE8D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5062392" y="3315169"/>
            <a:ext cx="3519726" cy="2124551"/>
          </a:xfrm>
          <a:prstGeom prst="roundRect">
            <a:avLst>
              <a:gd name="adj" fmla="val 1352"/>
            </a:avLst>
          </a:prstGeom>
          <a:solidFill>
            <a:srgbClr val="EDE8D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5253844" y="3458759"/>
            <a:ext cx="3136821" cy="1837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apps_clean.to_csv(  "apps_tratados.csv",  index=False,  sep=";",  decimal=",")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5071917" y="5655105"/>
            <a:ext cx="3500676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Estes ficheiros alimentaram o modelo de dados no </a:t>
            </a:r>
            <a:r>
              <a:rPr lang="en-US" sz="1500" b="1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Power BI</a:t>
            </a:r>
            <a:r>
              <a:rPr lang="en-US" sz="150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para visualização executiva.</a:t>
            </a:r>
            <a:endParaRPr lang="en-US" sz="15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467" y="880533"/>
            <a:ext cx="5289300" cy="5845131"/>
          </a:xfrm>
          <a:prstGeom prst="rect">
            <a:avLst/>
          </a:prstGeom>
        </p:spPr>
      </p:pic>
      <p:sp>
        <p:nvSpPr>
          <p:cNvPr id="29" name="Text 2">
            <a:extLst>
              <a:ext uri="{FF2B5EF4-FFF2-40B4-BE49-F238E27FC236}">
                <a16:creationId xmlns:a16="http://schemas.microsoft.com/office/drawing/2014/main" id="{C09477BE-BD51-F1F7-0F89-96E74FDC8AC6}"/>
              </a:ext>
            </a:extLst>
          </p:cNvPr>
          <p:cNvSpPr/>
          <p:nvPr/>
        </p:nvSpPr>
        <p:spPr>
          <a:xfrm>
            <a:off x="9201467" y="6708440"/>
            <a:ext cx="4955024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Código </a:t>
            </a:r>
            <a:r>
              <a:rPr lang="en-US" sz="1200" dirty="0" err="1">
                <a:solidFill>
                  <a:schemeClr val="bg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disponível</a:t>
            </a:r>
            <a:r>
              <a:rPr lang="en-US" sz="1200" dirty="0">
                <a:solidFill>
                  <a:schemeClr val="bg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em</a:t>
            </a:r>
            <a:r>
              <a:rPr lang="en-US" sz="1200" dirty="0">
                <a:solidFill>
                  <a:schemeClr val="bg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arquivo</a:t>
            </a:r>
            <a:r>
              <a:rPr lang="en-US" sz="1200" dirty="0">
                <a:solidFill>
                  <a:schemeClr val="bg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“Untitled2.ipynb – </a:t>
            </a:r>
            <a:r>
              <a:rPr lang="en-US" sz="1200" dirty="0" err="1">
                <a:solidFill>
                  <a:schemeClr val="bg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Colab</a:t>
            </a:r>
            <a:r>
              <a:rPr lang="en-US" sz="1200" dirty="0">
                <a:solidFill>
                  <a:schemeClr val="bg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”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708303"/>
            <a:ext cx="7211497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Sans" panose="020B0604020202020204" charset="0"/>
                <a:ea typeface="Funnel Display" pitchFamily="34" charset="-122"/>
                <a:cs typeface="Funnel Display" pitchFamily="34" charset="-120"/>
              </a:rPr>
              <a:t> Estrutura do Dashboard</a:t>
            </a:r>
            <a:endParaRPr lang="en-US" sz="4400" dirty="0">
              <a:latin typeface="Funnel Sans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179415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pt-BR" sz="18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O dashboard foi estruturado em três telas para atender a diferentes níveis de profundidade analítica.</a:t>
            </a: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212425"/>
            <a:ext cx="1196816" cy="14362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60256" y="34517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Visão Geral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760256" y="3947279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Panorama macro do ecossistema de aplicações</a:t>
            </a:r>
            <a:endParaRPr lang="en-US" sz="1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4648676"/>
            <a:ext cx="1196816" cy="14362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60256" y="4887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Análise de Mercado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760256" y="5383530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Potencial de crescimento e oportunidades</a:t>
            </a:r>
            <a:endParaRPr lang="en-US" sz="18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6084927"/>
            <a:ext cx="1196816" cy="143625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60256" y="63242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Voz do Utilizador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760256" y="6819781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Perceção e sentimentos dos utilizadores</a:t>
            </a:r>
            <a:endParaRPr lang="en-US" sz="1850" dirty="0"/>
          </a:p>
        </p:txBody>
      </p:sp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1380A4D6-DF38-382E-96B1-A78E493B9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23" name="Imagem 22" descr="Uma imagem com texto, captura de ecrã, diagrama, software">
            <a:extLst>
              <a:ext uri="{FF2B5EF4-FFF2-40B4-BE49-F238E27FC236}">
                <a16:creationId xmlns:a16="http://schemas.microsoft.com/office/drawing/2014/main" id="{EA96E037-AD55-9012-3666-0D50C0A9AB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62" y="277401"/>
            <a:ext cx="4424979" cy="2467319"/>
          </a:xfrm>
          <a:prstGeom prst="rect">
            <a:avLst/>
          </a:prstGeom>
        </p:spPr>
      </p:pic>
      <p:pic>
        <p:nvPicPr>
          <p:cNvPr id="24" name="Imagem 23" descr="Uma imagem com texto, captura de ecrã, número, Tipo de letra&#10;&#10;Os conteúdos gerados por IA podem estar incorretos.">
            <a:extLst>
              <a:ext uri="{FF2B5EF4-FFF2-40B4-BE49-F238E27FC236}">
                <a16:creationId xmlns:a16="http://schemas.microsoft.com/office/drawing/2014/main" id="{8C8C53EE-483B-97DB-2688-2B8C14F098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060" y="2861203"/>
            <a:ext cx="4424979" cy="2505598"/>
          </a:xfrm>
          <a:prstGeom prst="rect">
            <a:avLst/>
          </a:prstGeom>
        </p:spPr>
      </p:pic>
      <p:pic>
        <p:nvPicPr>
          <p:cNvPr id="25" name="Imagem 24" descr="Uma imagem com texto, captura de ecrã, número, software&#10;&#10;Os conteúdos gerados por IA podem estar incorretos.">
            <a:extLst>
              <a:ext uri="{FF2B5EF4-FFF2-40B4-BE49-F238E27FC236}">
                <a16:creationId xmlns:a16="http://schemas.microsoft.com/office/drawing/2014/main" id="{5C7F9865-D59A-5D73-5A4B-65A35DD5CE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062" y="5508157"/>
            <a:ext cx="4424978" cy="2483049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73A6310-A621-9323-8679-73D273CEF9CE}"/>
              </a:ext>
            </a:extLst>
          </p:cNvPr>
          <p:cNvSpPr/>
          <p:nvPr/>
        </p:nvSpPr>
        <p:spPr>
          <a:xfrm>
            <a:off x="12417287" y="7407965"/>
            <a:ext cx="2213113" cy="821635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5" y="2618010"/>
            <a:ext cx="5166399" cy="282278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860346"/>
            <a:ext cx="7468553" cy="1352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Funnel Sans" panose="020B0604020202020204" charset="0"/>
                <a:ea typeface="Funnel Display" pitchFamily="34" charset="-122"/>
                <a:cs typeface="Funnel Display" pitchFamily="34" charset="-120"/>
              </a:rPr>
              <a:t>🟦</a:t>
            </a:r>
            <a:r>
              <a:rPr lang="en-US" sz="4200" dirty="0">
                <a:solidFill>
                  <a:srgbClr val="051D3A"/>
                </a:solidFill>
                <a:latin typeface="Funnel Sans" panose="020B0604020202020204" charset="0"/>
                <a:ea typeface="Funnel Display" pitchFamily="34" charset="-122"/>
                <a:cs typeface="Funnel Display" pitchFamily="34" charset="-120"/>
              </a:rPr>
              <a:t> Página 1 – Visão Geral do Ecossistema</a:t>
            </a:r>
            <a:endParaRPr lang="en-US" sz="4200" dirty="0">
              <a:latin typeface="Funnel Sans" panose="020B060402020202020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324124" y="2304098"/>
            <a:ext cx="588942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Objetivo: Panorama Macro de Desempenho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324124" y="3214568"/>
            <a:ext cx="3456861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Principais KPIs Monitorizados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6324124" y="4110633"/>
            <a:ext cx="345686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Total de Apps Analisados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24124" y="4554022"/>
            <a:ext cx="345686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Instalações Totais Agregadas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324124" y="4997410"/>
            <a:ext cx="345686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Avaliação Média (Rating)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324124" y="5440799"/>
            <a:ext cx="345686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Total de Reviews Recebidas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324124" y="5884188"/>
            <a:ext cx="345686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NPS Estimado por Categoria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0343436" y="3214568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Análises Destacadas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10343436" y="3776305"/>
            <a:ext cx="3456861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Ranking de Popularidade</a:t>
            </a: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por instalações e crescimento YoY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10343436" y="4583549"/>
            <a:ext cx="3456861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Evolução das Notas Médias</a:t>
            </a: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com tendência temporal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10343436" y="5390793"/>
            <a:ext cx="3456861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Taxa de Envolvimento</a:t>
            </a: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(Reviews/Installs)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10343436" y="6198037"/>
            <a:ext cx="3456861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Matriz de Bolhas</a:t>
            </a:r>
            <a:r>
              <a:rPr lang="en-US" sz="17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correlacionando avaliação e envolvimento</a:t>
            </a:r>
            <a:endParaRPr lang="en-US" sz="1750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6CA0E1-E522-B3D5-9E13-6B47D33EB9AF}"/>
              </a:ext>
            </a:extLst>
          </p:cNvPr>
          <p:cNvSpPr/>
          <p:nvPr/>
        </p:nvSpPr>
        <p:spPr>
          <a:xfrm>
            <a:off x="12417287" y="7407965"/>
            <a:ext cx="2213113" cy="821635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37" y="2665214"/>
            <a:ext cx="5119807" cy="28990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75903" y="632460"/>
            <a:ext cx="7564993" cy="877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Funnel Sans" panose="020B0604020202020204" charset="0"/>
                <a:ea typeface="Funnel Display" pitchFamily="34" charset="-122"/>
                <a:cs typeface="Funnel Display" pitchFamily="34" charset="-120"/>
              </a:rPr>
              <a:t>🟩</a:t>
            </a:r>
            <a:r>
              <a:rPr lang="en-US" sz="2700" dirty="0">
                <a:solidFill>
                  <a:srgbClr val="051D3A"/>
                </a:solidFill>
                <a:latin typeface="Funnel Sans" panose="020B0604020202020204" charset="0"/>
                <a:ea typeface="Funnel Display" pitchFamily="34" charset="-122"/>
                <a:cs typeface="Funnel Display" pitchFamily="34" charset="-120"/>
              </a:rPr>
              <a:t> Página 2 – Análise de Mercado e Crescimento</a:t>
            </a:r>
            <a:endParaRPr lang="en-US" sz="2700" dirty="0">
              <a:latin typeface="Funnel Sans" panose="020B060402020202020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75903" y="1568768"/>
            <a:ext cx="5827871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 err="1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Objetivo</a:t>
            </a:r>
            <a:r>
              <a:rPr lang="en-US" sz="13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: Identificar Categorias com Maior Potencial de Investimento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9970413" y="2121813"/>
            <a:ext cx="175855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6437709" y="2598301"/>
            <a:ext cx="3436263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Taxa de Envolvimento Positivo vs Negativo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437709" y="2901791"/>
            <a:ext cx="7241381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Avalia a proporção de feedbacks positivos, refletindo a aceitação do mercado por categoria</a:t>
            </a:r>
            <a:endParaRPr lang="en-US" sz="1150" dirty="0"/>
          </a:p>
        </p:txBody>
      </p:sp>
      <p:sp>
        <p:nvSpPr>
          <p:cNvPr id="15" name="Text 11"/>
          <p:cNvSpPr/>
          <p:nvPr/>
        </p:nvSpPr>
        <p:spPr>
          <a:xfrm>
            <a:off x="9970413" y="3554730"/>
            <a:ext cx="175855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6437709" y="4031218"/>
            <a:ext cx="254043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Índice de Atualização Temporal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6437709" y="4334708"/>
            <a:ext cx="7241381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Mede a vitalidade de cada categoria através da frequência de atualizações ao longo do tempo</a:t>
            </a:r>
            <a:endParaRPr lang="en-US" sz="1150" dirty="0"/>
          </a:p>
        </p:txBody>
      </p:sp>
      <p:sp>
        <p:nvSpPr>
          <p:cNvPr id="21" name="Text 17"/>
          <p:cNvSpPr/>
          <p:nvPr/>
        </p:nvSpPr>
        <p:spPr>
          <a:xfrm>
            <a:off x="9970413" y="4987647"/>
            <a:ext cx="175855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1350" dirty="0"/>
          </a:p>
        </p:txBody>
      </p:sp>
      <p:sp>
        <p:nvSpPr>
          <p:cNvPr id="22" name="Text 18"/>
          <p:cNvSpPr/>
          <p:nvPr/>
        </p:nvSpPr>
        <p:spPr>
          <a:xfrm>
            <a:off x="6437709" y="5464135"/>
            <a:ext cx="2966204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Potencial de Crescimento Composto</a:t>
            </a:r>
            <a:endParaRPr lang="en-US" sz="1350" dirty="0"/>
          </a:p>
        </p:txBody>
      </p:sp>
      <p:sp>
        <p:nvSpPr>
          <p:cNvPr id="23" name="Text 19"/>
          <p:cNvSpPr/>
          <p:nvPr/>
        </p:nvSpPr>
        <p:spPr>
          <a:xfrm>
            <a:off x="6437709" y="5767626"/>
            <a:ext cx="7241381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Combina rating, instalações e atualização: </a:t>
            </a:r>
            <a:r>
              <a:rPr lang="en-US" sz="1150" b="1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Índice = 0.4×Avaliação+ 0.4×Installs + 0.2×Atualização</a:t>
            </a:r>
            <a:endParaRPr lang="en-US" sz="1150" dirty="0"/>
          </a:p>
        </p:txBody>
      </p:sp>
      <p:sp>
        <p:nvSpPr>
          <p:cNvPr id="27" name="Text 23"/>
          <p:cNvSpPr/>
          <p:nvPr/>
        </p:nvSpPr>
        <p:spPr>
          <a:xfrm>
            <a:off x="9970413" y="6420564"/>
            <a:ext cx="175855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1350" dirty="0"/>
          </a:p>
        </p:txBody>
      </p:sp>
      <p:sp>
        <p:nvSpPr>
          <p:cNvPr id="28" name="Text 24"/>
          <p:cNvSpPr/>
          <p:nvPr/>
        </p:nvSpPr>
        <p:spPr>
          <a:xfrm>
            <a:off x="6437709" y="6897052"/>
            <a:ext cx="206049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Comparação Free vs Paid</a:t>
            </a:r>
            <a:endParaRPr lang="en-US" sz="1350" dirty="0"/>
          </a:p>
        </p:txBody>
      </p:sp>
      <p:sp>
        <p:nvSpPr>
          <p:cNvPr id="29" name="Text 25"/>
          <p:cNvSpPr/>
          <p:nvPr/>
        </p:nvSpPr>
        <p:spPr>
          <a:xfrm>
            <a:off x="6437709" y="7200543"/>
            <a:ext cx="7241381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Analisa diferenças de comportamento, envolvimento e potencial de rentabilidade</a:t>
            </a:r>
            <a:endParaRPr lang="en-US" sz="1150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439AB559-B113-B107-6326-267E9D89AFBB}"/>
              </a:ext>
            </a:extLst>
          </p:cNvPr>
          <p:cNvSpPr/>
          <p:nvPr/>
        </p:nvSpPr>
        <p:spPr>
          <a:xfrm>
            <a:off x="12417287" y="7407965"/>
            <a:ext cx="2213113" cy="821635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00" y="2701885"/>
            <a:ext cx="4947880" cy="282582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821650"/>
            <a:ext cx="7319129" cy="648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000"/>
                </a:solidFill>
                <a:latin typeface="Funnel Sans" panose="020B0604020202020204" charset="0"/>
                <a:ea typeface="Funnel Display" pitchFamily="34" charset="-122"/>
                <a:cs typeface="Funnel Display" pitchFamily="34" charset="-120"/>
              </a:rPr>
              <a:t>🟨</a:t>
            </a:r>
            <a:r>
              <a:rPr lang="en-US" sz="3950" dirty="0">
                <a:solidFill>
                  <a:srgbClr val="051D3A"/>
                </a:solidFill>
                <a:latin typeface="Funnel Sans" panose="020B0604020202020204" charset="0"/>
                <a:ea typeface="Funnel Display" pitchFamily="34" charset="-122"/>
                <a:cs typeface="Funnel Display" pitchFamily="34" charset="-120"/>
              </a:rPr>
              <a:t> Página 3 – Voz do Utilizador</a:t>
            </a:r>
            <a:endParaRPr lang="en-US" sz="3950" dirty="0">
              <a:latin typeface="Funnel Sans" panose="020B060402020202020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324124" y="1556623"/>
            <a:ext cx="7468553" cy="641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Objetivo: Compreender Perceção e Sentimentos dos Utilizadores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324124" y="2736413"/>
            <a:ext cx="2272308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KPIs de Sentimento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6324124" y="3585448"/>
            <a:ext cx="2272308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Envolvimento Total (Reviews)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6324124" y="4349948"/>
            <a:ext cx="2272308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% Comentários Positivos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6324124" y="5114449"/>
            <a:ext cx="2272308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% Comentários Negativos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6324124" y="5878949"/>
            <a:ext cx="2272308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% Comentários Neutros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6324124" y="6643449"/>
            <a:ext cx="2272308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Média de Sentiment Polarity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9129593" y="2736413"/>
            <a:ext cx="417385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Ferramentas de Análise Qualitativa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9129593" y="3268623"/>
            <a:ext cx="4670584" cy="1722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Nuvens de Palavras</a:t>
            </a:r>
            <a:r>
              <a:rPr lang="en-US" sz="16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destacam os termos mais frequentes em comentários positivos e negativos, oferecendo insights qualitativos profundos sobre as expectativas e frustrações dos utilizadores.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9129593" y="5185291"/>
            <a:ext cx="4670584" cy="1378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O </a:t>
            </a:r>
            <a:r>
              <a:rPr lang="en-US" sz="1650" b="1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Gráfico Potencial × NPS</a:t>
            </a:r>
            <a:r>
              <a:rPr lang="en-US" sz="16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 relaciona aceitação com potencial de crescimento — o quadrante superior direito indica </a:t>
            </a:r>
            <a:r>
              <a:rPr lang="en-US" sz="1650" b="1" dirty="0">
                <a:solidFill>
                  <a:srgbClr val="3371A5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oportunidades ideais de investimento</a:t>
            </a:r>
            <a:r>
              <a:rPr lang="en-US" sz="1650" dirty="0">
                <a:solidFill>
                  <a:srgbClr val="2B3541"/>
                </a:solidFill>
                <a:latin typeface="Funnel Sans" panose="020B060402020202020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65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9794168-FFF8-0920-2A07-63CE641BE17A}"/>
              </a:ext>
            </a:extLst>
          </p:cNvPr>
          <p:cNvSpPr/>
          <p:nvPr/>
        </p:nvSpPr>
        <p:spPr>
          <a:xfrm>
            <a:off x="12417287" y="7407965"/>
            <a:ext cx="2213113" cy="821635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1187</Words>
  <Application>Microsoft Office PowerPoint</Application>
  <PresentationFormat>Personalizados</PresentationFormat>
  <Paragraphs>149</Paragraphs>
  <Slides>11</Slides>
  <Notes>11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7" baseType="lpstr">
      <vt:lpstr>Goudy Type</vt:lpstr>
      <vt:lpstr>Arial</vt:lpstr>
      <vt:lpstr>Funnel Sans</vt:lpstr>
      <vt:lpstr>Funnel Display</vt:lpstr>
      <vt:lpstr>Consolas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Victor Flausino</dc:creator>
  <cp:lastModifiedBy>Victor Flausino FCamara</cp:lastModifiedBy>
  <cp:revision>6</cp:revision>
  <dcterms:created xsi:type="dcterms:W3CDTF">2025-10-18T17:38:08Z</dcterms:created>
  <dcterms:modified xsi:type="dcterms:W3CDTF">2025-10-18T20:00:45Z</dcterms:modified>
</cp:coreProperties>
</file>